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75" r:id="rId2"/>
    <p:sldId id="276" r:id="rId3"/>
    <p:sldId id="268" r:id="rId4"/>
    <p:sldId id="269" r:id="rId5"/>
    <p:sldId id="270" r:id="rId6"/>
    <p:sldId id="271" r:id="rId7"/>
    <p:sldId id="26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47B4-D15B-45EE-A388-B57F10EE9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D41F5-4C28-4E44-BA11-F141FC0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D5315-9602-4B55-8CB8-8E575200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A6204-C09D-4976-BD8A-A15D79CF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5539D-6C8C-4F5C-A59D-AC1D83C8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1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3D9DD-7ACD-401F-A625-91FA0C66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EB63C-AAC3-496E-B531-DADD4B970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55022-AE34-46E5-BA05-1E303FBE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B87DC-D750-4231-905A-2C1E1950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AD93-7BF9-48AA-A21D-ACEE24B5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6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B0688B-D646-43E1-BC71-2F35438B7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2BA3B-A672-45DC-B934-AF2A1F6F9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3BFE6-4452-4F11-9A7A-02C9A854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FEF3C-051C-4B3A-9FBA-18B4A027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9B7DD-FDA5-499A-8952-55014007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6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60B4-8310-4923-B795-ADA0D0C6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39A6-BEE1-49D5-92FC-640B28210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0AAF0-70B9-44DC-8BAA-14DA89B8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C55F-2F7E-4029-A944-9BBDBF18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B5E20-9CCA-45ED-879B-3EBCA89F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4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E25D-EFBC-435F-828A-598B697F5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FB7A6-B302-4D7A-920A-007AA2E71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4F38-4144-4F99-8E01-B5E40D26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A7D68-FC3F-420F-8FB0-30466891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FCB82-99D6-4B20-B527-6D165E3C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5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3DA1-80AE-43A7-8D96-8E993012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994BC-39E6-4D07-B9B3-3F075AD88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B7BB6-6D6F-491C-B2A4-35EC05B27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AB6BF-9749-450F-8C66-CC626A60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9F87A-0004-449F-8E42-34F3141C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74222-67C6-44C1-880D-FB66BC64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1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4FB2-F1BE-4FAB-9F72-264A1E9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C76E3-A3E5-47EB-9BAB-93F7D8EA5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BA768-62CC-444F-988E-C6C53F87D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6FC46-B4AB-4CF8-91ED-A0547C37D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076A4-4A4F-400C-9FDA-1734231B0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2AF5E-5627-4F4F-89EB-4209BEE8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38F15-C08F-47E0-821F-1EBDC19C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A3A32-ADC8-4013-A199-C6C06872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1B08-B9CD-4EC8-B358-589BFB61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6FED7F-631F-475A-970A-464A14E4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C8F96-CFD7-42F7-A88F-ED123898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B79E5-1592-4A15-A44D-3E482CC1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1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07B3C-CD1C-4543-861B-235745C6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EA5E5-B26D-45F7-8183-F7FFAF2A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22F8A-86B1-479A-968B-346D2398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73AB-C9C5-4E96-9E8B-0F3222746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0B0B6-F505-4DC4-9799-E4B5A1E8E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53EE4-9282-4308-8DC0-55A8839F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C3DDA-5A70-4D74-B9AB-82A678A7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A1866-AF24-4E23-923B-AC985509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2DABD-033F-4334-8082-9E7FB839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AD939-791B-40B4-950F-6D93E779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207E8-2E1B-4BFC-ACBD-99DE45B7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FDFEB-4252-4A50-9F4D-0233415D7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0559F-9D5D-4810-8FB9-F67F4472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430A4-C591-46A7-BFF5-50D41C17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AB966-0A49-445C-AE3E-0003634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2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CFC55-51D9-4B9C-8188-E2AEF114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41CB4-1FA8-423C-AD5F-F10DBF170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452C-5B8D-4518-9805-82A53E5A6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1B289-F769-412E-8F91-1498C0B9E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D5B7A-2E67-4D49-A0BE-B2FA80F8A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6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9671-3666-4A05-BAF9-EEA17907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79"/>
            <a:ext cx="5836976" cy="2788921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for Financial Statement Presentation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Updates to Recent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409A6-D8DA-4823-8492-1E5B6689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4647500"/>
            <a:ext cx="4818888" cy="156127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Colleen Cullari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ccullari@cullaricarrico.com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Cullari Carrico LLC</a:t>
            </a:r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B2CF384C-39A4-45FE-96B8-AB99B170E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66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D64A8-3FB7-458E-8E5B-24417C70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</a:rPr>
              <a:t>Audits that may no longer be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F464A-ADDC-4B7F-AC16-C3913677B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Fraud, Abuse and Waste –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/>
              <a:t>Are you receiving the correct audit?</a:t>
            </a:r>
          </a:p>
          <a:p>
            <a:pPr lvl="1"/>
            <a:r>
              <a:rPr lang="en-US" sz="2000" dirty="0"/>
              <a:t>Transition in State of New Jersey from contracted grants to fee for service arrangements (i.e. Medicaid)</a:t>
            </a:r>
          </a:p>
          <a:p>
            <a:pPr lvl="1"/>
            <a:r>
              <a:rPr lang="en-US" sz="2000" dirty="0"/>
              <a:t>Supplemental payments from the State due to COVID</a:t>
            </a:r>
          </a:p>
          <a:p>
            <a:pPr lvl="1"/>
            <a:r>
              <a:rPr lang="en-US" sz="2000" dirty="0"/>
              <a:t>Contracts that are not renewed on an annual basis/ at the end of a cycle</a:t>
            </a:r>
          </a:p>
          <a:p>
            <a:endParaRPr lang="en-US" sz="2000" dirty="0"/>
          </a:p>
          <a:p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0691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E1DF7A-FBF1-45BA-A325-85D76E0C8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FINANCIAL STATEMENT PRESENTATION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D035BE-1935-47A5-AA3B-597E29BEC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4900"/>
          </a:xfrm>
        </p:spPr>
        <p:txBody>
          <a:bodyPr/>
          <a:lstStyle/>
          <a:p>
            <a:r>
              <a:rPr lang="en-US" dirty="0"/>
              <a:t>Meet compliance standards</a:t>
            </a:r>
          </a:p>
          <a:p>
            <a:pPr lvl="1"/>
            <a:r>
              <a:rPr lang="en-US" dirty="0"/>
              <a:t>The history of how your nonprofit was started</a:t>
            </a:r>
          </a:p>
          <a:p>
            <a:pPr lvl="1"/>
            <a:r>
              <a:rPr lang="en-US" dirty="0"/>
              <a:t>Review your articles of incorporation, does is still align to your mission or should it change?</a:t>
            </a:r>
          </a:p>
          <a:p>
            <a:pPr lvl="1"/>
            <a:r>
              <a:rPr lang="en-US" dirty="0"/>
              <a:t>Ensure your articles are concise (generally, more details = more work AND open-ended missions are best)</a:t>
            </a:r>
          </a:p>
          <a:p>
            <a:r>
              <a:rPr lang="en-US" dirty="0"/>
              <a:t>Put your best foot forward with donors</a:t>
            </a:r>
          </a:p>
          <a:p>
            <a:pPr lvl="1"/>
            <a:r>
              <a:rPr lang="en-US" dirty="0"/>
              <a:t>Your mission and efforts are reflected on:</a:t>
            </a:r>
          </a:p>
          <a:p>
            <a:pPr lvl="2"/>
            <a:r>
              <a:rPr lang="en-US" dirty="0"/>
              <a:t>The Statement of Activities</a:t>
            </a:r>
          </a:p>
          <a:p>
            <a:pPr lvl="2"/>
            <a:r>
              <a:rPr lang="en-US" dirty="0"/>
              <a:t>Functional Expenses</a:t>
            </a:r>
          </a:p>
          <a:p>
            <a:pPr lvl="2"/>
            <a:r>
              <a:rPr lang="en-US" dirty="0"/>
              <a:t>Disclosure – Nature of Activities</a:t>
            </a:r>
          </a:p>
          <a:p>
            <a:r>
              <a:rPr lang="en-US" dirty="0"/>
              <a:t>Lending/ Donor/ Grant</a:t>
            </a:r>
          </a:p>
        </p:txBody>
      </p:sp>
    </p:spTree>
    <p:extLst>
      <p:ext uri="{BB962C8B-B14F-4D97-AF65-F5344CB8AC3E}">
        <p14:creationId xmlns:p14="http://schemas.microsoft.com/office/powerpoint/2010/main" val="212308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D64A8-3FB7-458E-8E5B-24417C70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</a:rPr>
              <a:t>990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F464A-ADDC-4B7F-AC16-C3913677B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1900" dirty="0"/>
              <a:t>Exempt Status on Schedule A</a:t>
            </a:r>
          </a:p>
          <a:p>
            <a:r>
              <a:rPr lang="en-US" sz="1900" dirty="0"/>
              <a:t>Mission on page 1</a:t>
            </a:r>
          </a:p>
          <a:p>
            <a:r>
              <a:rPr lang="en-US" sz="1900" dirty="0"/>
              <a:t>Program Activities on page 2 [Correlate to the Articles]</a:t>
            </a:r>
          </a:p>
          <a:p>
            <a:r>
              <a:rPr lang="en-US" sz="1900" dirty="0"/>
              <a:t>Expenditures on page 10</a:t>
            </a:r>
          </a:p>
          <a:p>
            <a:endParaRPr lang="en-US" sz="1900" dirty="0"/>
          </a:p>
          <a:p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04467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97692-6C77-49DC-A386-CAC85A68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CURRENT AND NEW ACCOUNTING PRONOUNCEMENTS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B0E0E-E08E-4726-8407-64AC2ACA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9" y="1800808"/>
            <a:ext cx="10767526" cy="4762653"/>
          </a:xfrm>
        </p:spPr>
        <p:txBody>
          <a:bodyPr anchor="ctr">
            <a:normAutofit/>
          </a:bodyPr>
          <a:lstStyle/>
          <a:p>
            <a:r>
              <a:rPr lang="en-US" dirty="0"/>
              <a:t>NEW</a:t>
            </a:r>
          </a:p>
          <a:p>
            <a:pPr lvl="1"/>
            <a:r>
              <a:rPr lang="en-US" sz="2000" dirty="0"/>
              <a:t>Leases</a:t>
            </a:r>
          </a:p>
          <a:p>
            <a:pPr lvl="1"/>
            <a:r>
              <a:rPr lang="en-US" sz="2000" dirty="0"/>
              <a:t>Noncash donations</a:t>
            </a:r>
          </a:p>
          <a:p>
            <a:r>
              <a:rPr lang="en-US" dirty="0"/>
              <a:t>CURRENT</a:t>
            </a:r>
          </a:p>
          <a:p>
            <a:pPr lvl="1"/>
            <a:r>
              <a:rPr lang="en-US" sz="2000" dirty="0"/>
              <a:t>Revenue Recognition</a:t>
            </a:r>
          </a:p>
          <a:p>
            <a:pPr lvl="1"/>
            <a:r>
              <a:rPr lang="en-US" sz="2000" dirty="0"/>
              <a:t>Functional Expenses</a:t>
            </a:r>
          </a:p>
          <a:p>
            <a:r>
              <a:rPr lang="en-US" dirty="0"/>
              <a:t>OTHER (Additional Time Permitting)</a:t>
            </a:r>
          </a:p>
          <a:p>
            <a:pPr lvl="1"/>
            <a:r>
              <a:rPr lang="en-US" sz="2000" dirty="0"/>
              <a:t>Direct/ Indirect Cost Pools</a:t>
            </a:r>
          </a:p>
          <a:p>
            <a:pPr lvl="1"/>
            <a:r>
              <a:rPr lang="en-US" sz="2000" dirty="0"/>
              <a:t>Yellow Book Audits that may not be required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172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AD1CC3-A8DC-4AA2-8B22-1314639F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Leases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14A79-3E58-468F-B04F-0AA6E2423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Currently long-term leases are reported only in footnote disclosures.</a:t>
            </a:r>
          </a:p>
          <a:p>
            <a:r>
              <a:rPr lang="en-US" sz="2000" dirty="0"/>
              <a:t>All leases (including operating leases) will be handled as capital leases, with both an asset and corresponding liability on the books.</a:t>
            </a:r>
          </a:p>
          <a:p>
            <a:r>
              <a:rPr lang="en-US" sz="2000" dirty="0"/>
              <a:t>Will result in a cumulative adjustment to opening net assets for leases that are mid-term.</a:t>
            </a:r>
          </a:p>
          <a:p>
            <a:r>
              <a:rPr lang="en-US" sz="2000" dirty="0"/>
              <a:t>Materiality is not a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173437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BE660-500A-4970-A29C-58F92EEB6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75" y="681037"/>
            <a:ext cx="10584425" cy="787036"/>
          </a:xfrm>
        </p:spPr>
        <p:txBody>
          <a:bodyPr anchor="t">
            <a:noAutofit/>
          </a:bodyPr>
          <a:lstStyle/>
          <a:p>
            <a:r>
              <a:rPr lang="en-US" sz="4000" dirty="0"/>
              <a:t>Non-cash Donations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C364E5F0-F0FF-46EB-9B6A-7ACBAF783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25043"/>
              </p:ext>
            </p:extLst>
          </p:nvPr>
        </p:nvGraphicFramePr>
        <p:xfrm>
          <a:off x="1421352" y="1859181"/>
          <a:ext cx="9349295" cy="384556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869859">
                  <a:extLst>
                    <a:ext uri="{9D8B030D-6E8A-4147-A177-3AD203B41FA5}">
                      <a16:colId xmlns:a16="http://schemas.microsoft.com/office/drawing/2014/main" val="867062562"/>
                    </a:ext>
                  </a:extLst>
                </a:gridCol>
                <a:gridCol w="1869859">
                  <a:extLst>
                    <a:ext uri="{9D8B030D-6E8A-4147-A177-3AD203B41FA5}">
                      <a16:colId xmlns:a16="http://schemas.microsoft.com/office/drawing/2014/main" val="297750129"/>
                    </a:ext>
                  </a:extLst>
                </a:gridCol>
                <a:gridCol w="1869859">
                  <a:extLst>
                    <a:ext uri="{9D8B030D-6E8A-4147-A177-3AD203B41FA5}">
                      <a16:colId xmlns:a16="http://schemas.microsoft.com/office/drawing/2014/main" val="901526177"/>
                    </a:ext>
                  </a:extLst>
                </a:gridCol>
                <a:gridCol w="1869859">
                  <a:extLst>
                    <a:ext uri="{9D8B030D-6E8A-4147-A177-3AD203B41FA5}">
                      <a16:colId xmlns:a16="http://schemas.microsoft.com/office/drawing/2014/main" val="2188139471"/>
                    </a:ext>
                  </a:extLst>
                </a:gridCol>
                <a:gridCol w="1869859">
                  <a:extLst>
                    <a:ext uri="{9D8B030D-6E8A-4147-A177-3AD203B41FA5}">
                      <a16:colId xmlns:a16="http://schemas.microsoft.com/office/drawing/2014/main" val="3927999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Cash Collected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Fair Market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F/S Line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30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atrix OCRB" panose="020B0600020202020204" pitchFamily="33" charset="0"/>
                        </a:rPr>
                        <a:t>Internal (DR to Expense)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2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dirty="0">
                          <a:latin typeface="Aatrix OCRB" panose="020B0600020202020204" pitchFamily="33" charset="0"/>
                        </a:rPr>
                        <a:t>Professional Services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N/A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$2,000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Invoice discounted to $0, 5 hours at $400/</a:t>
                      </a:r>
                      <a:r>
                        <a:rPr lang="en-US" sz="1100" dirty="0" err="1">
                          <a:latin typeface="Aatrix OCRB" panose="020B0600020202020204" pitchFamily="33" charset="0"/>
                        </a:rPr>
                        <a:t>hr</a:t>
                      </a:r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Account Number and Natural/ Functional Classification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64426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dirty="0">
                          <a:latin typeface="Aatrix OCRB" panose="020B0600020202020204" pitchFamily="33" charset="0"/>
                        </a:rPr>
                        <a:t>Occupancy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N/A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$50,000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Real Estate Comps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atrix OCRB" panose="020B0600020202020204" pitchFamily="33" charset="0"/>
                        </a:rPr>
                        <a:t>Account Number and Natural/ Functional Classification</a:t>
                      </a:r>
                    </a:p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07512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latin typeface="Aatrix OCRB" panose="020B0600020202020204" pitchFamily="33" charset="0"/>
                        </a:rPr>
                        <a:t>External (No DR to Expense)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atrix OCRB" panose="020B0600020202020204" pitchFamily="33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855037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dirty="0">
                          <a:latin typeface="Aatrix OCRB" panose="020B0600020202020204" pitchFamily="33" charset="0"/>
                        </a:rPr>
                        <a:t>Auction Items (correct – as inventory, short cut - a reclass out of the contributions line item)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$25,000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$45,000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Cash: Tricky Tray Ticket Counts and Price per Ticket/ FMV: Receipt Provided by Donor, Vendor Website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atrix OCRB" panose="020B0600020202020204" pitchFamily="33" charset="0"/>
                        </a:rPr>
                        <a:t>N/A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3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4FFDE3-4034-4B03-9B47-F08ADFDDD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0" y="4760132"/>
            <a:ext cx="8484495" cy="1777829"/>
          </a:xfrm>
        </p:spPr>
        <p:txBody>
          <a:bodyPr>
            <a:normAutofit/>
          </a:bodyPr>
          <a:lstStyle/>
          <a:p>
            <a:r>
              <a:rPr lang="en-US" sz="4000" dirty="0"/>
              <a:t>Revenue Recognition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01E3760-2179-45E4-8397-41F7A15A3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" y="532772"/>
            <a:ext cx="12218454" cy="19025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0B4CB06-AFA8-4D64-9288-EA737C9CF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61" y="2925296"/>
            <a:ext cx="9307224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87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97692-6C77-49DC-A386-CAC85A68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FUNCTIONAL EXPENSES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2EC1BBA-686A-4565-A5B2-56CD882DF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33730"/>
              </p:ext>
            </p:extLst>
          </p:nvPr>
        </p:nvGraphicFramePr>
        <p:xfrm>
          <a:off x="1744910" y="2217877"/>
          <a:ext cx="8860040" cy="284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2841">
                  <a:extLst>
                    <a:ext uri="{9D8B030D-6E8A-4147-A177-3AD203B41FA5}">
                      <a16:colId xmlns:a16="http://schemas.microsoft.com/office/drawing/2014/main" val="3822176226"/>
                    </a:ext>
                  </a:extLst>
                </a:gridCol>
                <a:gridCol w="2433464">
                  <a:extLst>
                    <a:ext uri="{9D8B030D-6E8A-4147-A177-3AD203B41FA5}">
                      <a16:colId xmlns:a16="http://schemas.microsoft.com/office/drawing/2014/main" val="3614069282"/>
                    </a:ext>
                  </a:extLst>
                </a:gridCol>
                <a:gridCol w="1895540">
                  <a:extLst>
                    <a:ext uri="{9D8B030D-6E8A-4147-A177-3AD203B41FA5}">
                      <a16:colId xmlns:a16="http://schemas.microsoft.com/office/drawing/2014/main" val="2928592418"/>
                    </a:ext>
                  </a:extLst>
                </a:gridCol>
                <a:gridCol w="2318195">
                  <a:extLst>
                    <a:ext uri="{9D8B030D-6E8A-4147-A177-3AD203B41FA5}">
                      <a16:colId xmlns:a16="http://schemas.microsoft.com/office/drawing/2014/main" val="4017991101"/>
                    </a:ext>
                  </a:extLst>
                </a:gridCol>
              </a:tblGrid>
              <a:tr h="437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NATURAL EXPENSE CLASSIFICATION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FUNCTIONAL EXPENSE CLASSIFICATION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ALLOCATION METHOD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SUBSTANTIATION OF ALLOCATION METHOD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6736"/>
                  </a:ext>
                </a:extLst>
              </a:tr>
              <a:tr h="6508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SALARIES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ALLOCATED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INDIRECT - LABOR HOURS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EMPLOYMENT CONTRACTS/ TIME SHEETS/ TIME ANALYSIS/ SIGNED SALARY UPDATE FORMS WITH %, ETC.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4156058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CLIENT ASSISTANCE - RESPITE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PROGRAM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123627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LEGAL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ALLOCATED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DIRECT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INVOICE DESCRIPTIONS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044268"/>
                  </a:ext>
                </a:extLst>
              </a:tr>
              <a:tr h="437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SUPPLIES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ALLOCATED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INDIRECT - NUMBER OF HEADS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PAYROLL REPORT BY DEPARTMENT, ALLOCATED ON A QUARTERLY BASIS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649128"/>
                  </a:ext>
                </a:extLst>
              </a:tr>
              <a:tr h="863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PRINTING AND POSTAGE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ALLOCATED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INDIRECT - SQUARE FOOTAGE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BLUEPRINT OF BUILDING SPACE AND OCCUPANTS BY FUNCTIONAL DEPARTMENT (PROGRAM, MG&amp;A, FUNDRAISING)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606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387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BE660-500A-4970-A29C-58F92EEB6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75" y="681037"/>
            <a:ext cx="10584425" cy="787036"/>
          </a:xfrm>
        </p:spPr>
        <p:txBody>
          <a:bodyPr anchor="t">
            <a:noAutofit/>
          </a:bodyPr>
          <a:lstStyle/>
          <a:p>
            <a:r>
              <a:rPr lang="en-US" sz="4000" dirty="0"/>
              <a:t>Direct Expenses Vs. Indirect Cost Pools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657D2-EF9A-48E4-9F0B-67324B57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separate class to track indirect costs</a:t>
            </a:r>
          </a:p>
          <a:p>
            <a:r>
              <a:rPr lang="en-US" dirty="0"/>
              <a:t>Have a policy document in place to describe the allocation by natural classification</a:t>
            </a:r>
          </a:p>
          <a:p>
            <a:r>
              <a:rPr lang="en-US" dirty="0"/>
              <a:t>Apply the cost driver when making adjustments at period end</a:t>
            </a:r>
          </a:p>
          <a:p>
            <a:r>
              <a:rPr lang="en-US" dirty="0"/>
              <a:t>If you are a recipient of Federal/ State awards, you may be eligible to apply to your grantor for a 10% de </a:t>
            </a:r>
            <a:r>
              <a:rPr lang="en-US" dirty="0" err="1"/>
              <a:t>minimus</a:t>
            </a:r>
            <a:r>
              <a:rPr lang="en-US" dirty="0"/>
              <a:t> cost rate</a:t>
            </a:r>
          </a:p>
        </p:txBody>
      </p:sp>
    </p:spTree>
    <p:extLst>
      <p:ext uri="{BB962C8B-B14F-4D97-AF65-F5344CB8AC3E}">
        <p14:creationId xmlns:p14="http://schemas.microsoft.com/office/powerpoint/2010/main" val="255155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569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Aatrix OCRB</vt:lpstr>
      <vt:lpstr>Arial</vt:lpstr>
      <vt:lpstr>Calibri</vt:lpstr>
      <vt:lpstr>Calibri Light</vt:lpstr>
      <vt:lpstr>Times New Roman</vt:lpstr>
      <vt:lpstr>Office Theme</vt:lpstr>
      <vt:lpstr>Best Practices for Financial Statement Presentation  and  Updates to Recent Code</vt:lpstr>
      <vt:lpstr>FINANCIAL STATEMENT PRESENTATION</vt:lpstr>
      <vt:lpstr>990 PRESENTATION</vt:lpstr>
      <vt:lpstr>CURRENT AND NEW ACCOUNTING PRONOUNCEMENTS</vt:lpstr>
      <vt:lpstr>Leases</vt:lpstr>
      <vt:lpstr>Non-cash Donations</vt:lpstr>
      <vt:lpstr>Revenue Recognition</vt:lpstr>
      <vt:lpstr>FUNCTIONAL EXPENSES</vt:lpstr>
      <vt:lpstr>Direct Expenses Vs. Indirect Cost Pools </vt:lpstr>
      <vt:lpstr>Audits that may no longer be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ALPINE LEARNING GROUP, INC.</dc:title>
  <dc:creator>Colleen Cullari</dc:creator>
  <cp:lastModifiedBy>Colleen Cullari</cp:lastModifiedBy>
  <cp:revision>34</cp:revision>
  <cp:lastPrinted>2021-10-26T22:47:24Z</cp:lastPrinted>
  <dcterms:created xsi:type="dcterms:W3CDTF">2020-10-20T23:16:16Z</dcterms:created>
  <dcterms:modified xsi:type="dcterms:W3CDTF">2021-11-17T21:39:24Z</dcterms:modified>
</cp:coreProperties>
</file>